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1"/>
  </p:handoutMasterIdLst>
  <p:sldIdLst>
    <p:sldId id="256" r:id="rId3"/>
    <p:sldId id="261" r:id="rId5"/>
    <p:sldId id="263" r:id="rId6"/>
    <p:sldId id="309" r:id="rId7"/>
    <p:sldId id="265" r:id="rId8"/>
    <p:sldId id="262" r:id="rId9"/>
    <p:sldId id="310" r:id="rId10"/>
    <p:sldId id="312" r:id="rId11"/>
    <p:sldId id="297" r:id="rId12"/>
    <p:sldId id="289" r:id="rId13"/>
    <p:sldId id="313" r:id="rId14"/>
    <p:sldId id="326" r:id="rId15"/>
    <p:sldId id="327" r:id="rId16"/>
    <p:sldId id="328" r:id="rId17"/>
    <p:sldId id="329" r:id="rId18"/>
    <p:sldId id="277" r:id="rId19"/>
    <p:sldId id="279" r:id="rId20"/>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1.sv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1.sv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09980" y="1150620"/>
            <a:ext cx="9966960" cy="2658110"/>
          </a:xfrm>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8</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汉字的字形与书法</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3640" y="245110"/>
            <a:ext cx="9004300" cy="1356360"/>
          </a:xfrm>
        </p:spPr>
        <p:txBody>
          <a:bodyPr rtlCol="0">
            <a:normAutofit/>
          </a:bodyPr>
          <a:lstStyle/>
          <a:p>
            <a:pPr rtl="0"/>
            <a:r>
              <a:rPr lang="en-US" altLang="en-GB" dirty="0">
                <a:sym typeface="+mn-ea"/>
              </a:rPr>
              <a:t>8.5</a:t>
            </a:r>
            <a:r>
              <a:rPr lang="zh-CN" altLang="en-US" dirty="0">
                <a:sym typeface="+mn-ea"/>
              </a:rPr>
              <a:t> </a:t>
            </a:r>
            <a:r>
              <a:rPr dirty="0">
                <a:sym typeface="+mn-ea"/>
              </a:rPr>
              <a:t>汉字书法的发展历程如何？</a:t>
            </a:r>
            <a:endParaRPr dirty="0">
              <a:sym typeface="+mn-ea"/>
            </a:endParaRPr>
          </a:p>
        </p:txBody>
      </p:sp>
      <p:sp>
        <p:nvSpPr>
          <p:cNvPr id="6" name="内容占位符 5"/>
          <p:cNvSpPr>
            <a:spLocks noGrp="1"/>
          </p:cNvSpPr>
          <p:nvPr>
            <p:ph idx="1"/>
          </p:nvPr>
        </p:nvSpPr>
        <p:spPr>
          <a:xfrm>
            <a:off x="544195" y="1297305"/>
            <a:ext cx="11174095" cy="514604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汉字经过了6000多年的变化，其演变过程是：甲骨文、金文、大篆、小篆、隶书、楷书、草书、行书。</a:t>
            </a:r>
            <a:endParaRPr lang="zh-CN" altLang="en-US" sz="2400" u="sng" dirty="0"/>
          </a:p>
          <a:p>
            <a:pPr marL="342900" indent="-342900" algn="just" fontAlgn="auto">
              <a:lnSpc>
                <a:spcPct val="150000"/>
              </a:lnSpc>
              <a:spcBef>
                <a:spcPts val="0"/>
              </a:spcBef>
            </a:pPr>
            <a:r>
              <a:rPr lang="zh-CN" altLang="en-US" sz="2400" u="sng" dirty="0"/>
              <a:t>甲骨文：</a:t>
            </a:r>
            <a:r>
              <a:rPr sz="2400" dirty="0"/>
              <a:t>现在发现最早的甲骨文是商朝盘庚时期的甲骨文，其内容多为“卜辞”，也有少数为“记事辞”。甲骨文大部分也是象形字或会意字，形声字只占20%左右。甲骨文象形程度高，且一字多体，笔画不定。这说明中国的文字在殷商时期尚未统一。</a:t>
            </a:r>
            <a:endParaRPr sz="2400" dirty="0"/>
          </a:p>
          <a:p>
            <a:pPr marL="342900" indent="-342900" algn="just" fontAlgn="auto">
              <a:lnSpc>
                <a:spcPct val="150000"/>
              </a:lnSpc>
              <a:spcBef>
                <a:spcPts val="0"/>
              </a:spcBef>
            </a:pPr>
            <a:r>
              <a:rPr lang="zh-CN" sz="2400" u="sng" dirty="0"/>
              <a:t>金文：</a:t>
            </a:r>
            <a:r>
              <a:rPr sz="2400" dirty="0"/>
              <a:t>也叫钟鼎文。商周是青铜器的时代，青铜器的礼器以鼎为代表，乐器以钟为代表，“钟鼎”是青铜器的代名词。所以，金文即为铸刻在青铜器上的铭文，较之于甲骨文的纤细，金文稍粗，古朴，有金石气。</a:t>
            </a:r>
            <a:endParaRPr sz="2400" dirty="0"/>
          </a:p>
          <a:p>
            <a:pPr marL="342900" indent="-342900" algn="just" fontAlgn="auto">
              <a:lnSpc>
                <a:spcPct val="150000"/>
              </a:lnSpc>
              <a:spcBef>
                <a:spcPts val="0"/>
              </a:spcBef>
            </a:pPr>
            <a:endParaRPr sz="2400" dirty="0"/>
          </a:p>
        </p:txBody>
      </p:sp>
      <p:pic>
        <p:nvPicPr>
          <p:cNvPr id="3" name="图片 2"/>
          <p:cNvPicPr>
            <a:picLocks noChangeAspect="1"/>
          </p:cNvPicPr>
          <p:nvPr/>
        </p:nvPicPr>
        <p:blipFill>
          <a:blip r:embed="rId1"/>
          <a:stretch>
            <a:fillRect/>
          </a:stretch>
        </p:blipFill>
        <p:spPr>
          <a:xfrm>
            <a:off x="9632371" y="397227"/>
            <a:ext cx="914479" cy="9144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3640" y="245110"/>
            <a:ext cx="9004300" cy="1356360"/>
          </a:xfrm>
        </p:spPr>
        <p:txBody>
          <a:bodyPr rtlCol="0">
            <a:normAutofit/>
          </a:bodyPr>
          <a:lstStyle/>
          <a:p>
            <a:pPr rtl="0"/>
            <a:r>
              <a:rPr lang="en-US" altLang="en-GB" dirty="0">
                <a:sym typeface="+mn-ea"/>
              </a:rPr>
              <a:t>8.5</a:t>
            </a:r>
            <a:r>
              <a:rPr lang="zh-CN" altLang="en-US" dirty="0">
                <a:sym typeface="+mn-ea"/>
              </a:rPr>
              <a:t> </a:t>
            </a:r>
            <a:r>
              <a:rPr dirty="0">
                <a:sym typeface="+mn-ea"/>
              </a:rPr>
              <a:t>汉字书法的发展历程如何？</a:t>
            </a:r>
            <a:endParaRPr dirty="0">
              <a:sym typeface="+mn-ea"/>
            </a:endParaRPr>
          </a:p>
        </p:txBody>
      </p:sp>
      <p:sp>
        <p:nvSpPr>
          <p:cNvPr id="6" name="内容占位符 5"/>
          <p:cNvSpPr>
            <a:spLocks noGrp="1"/>
          </p:cNvSpPr>
          <p:nvPr>
            <p:ph idx="1"/>
          </p:nvPr>
        </p:nvSpPr>
        <p:spPr>
          <a:xfrm>
            <a:off x="544195" y="1367155"/>
            <a:ext cx="11174095" cy="5146040"/>
          </a:xfrm>
        </p:spPr>
        <p:txBody>
          <a:bodyPr>
            <a:noAutofit/>
          </a:bodyPr>
          <a:lstStyle/>
          <a:p>
            <a:pPr marL="342900" indent="-342900" algn="just" fontAlgn="auto">
              <a:lnSpc>
                <a:spcPct val="150000"/>
              </a:lnSpc>
              <a:spcBef>
                <a:spcPts val="0"/>
              </a:spcBef>
            </a:pPr>
            <a:r>
              <a:rPr sz="2400" u="sng" dirty="0">
                <a:sym typeface="+mn-ea"/>
              </a:rPr>
              <a:t>大篆</a:t>
            </a:r>
            <a:r>
              <a:rPr lang="zh-CN" altLang="en-US" sz="2400" u="sng" dirty="0"/>
              <a:t>：</a:t>
            </a:r>
            <a:r>
              <a:rPr sz="2400" dirty="0"/>
              <a:t>文字多了，有了较一致的造字原则和风格，书写也更加讲究美观，逐渐形成大篆体。</a:t>
            </a:r>
            <a:endParaRPr sz="2400" dirty="0"/>
          </a:p>
          <a:p>
            <a:pPr marL="342900" indent="-342900" algn="just" fontAlgn="auto">
              <a:lnSpc>
                <a:spcPct val="150000"/>
              </a:lnSpc>
              <a:spcBef>
                <a:spcPts val="0"/>
              </a:spcBef>
            </a:pPr>
            <a:r>
              <a:rPr lang="zh-CN" sz="2400" u="sng" dirty="0"/>
              <a:t>小篆：</a:t>
            </a:r>
            <a:r>
              <a:rPr sz="2400" dirty="0"/>
              <a:t>秦朝时期，秦始皇统一文字，改进大篆体，统一为小篆体。</a:t>
            </a:r>
            <a:endParaRPr sz="2400" dirty="0"/>
          </a:p>
          <a:p>
            <a:pPr marL="342900" indent="-342900" algn="just" fontAlgn="auto">
              <a:lnSpc>
                <a:spcPct val="150000"/>
              </a:lnSpc>
              <a:spcBef>
                <a:spcPts val="0"/>
              </a:spcBef>
            </a:pPr>
            <a:r>
              <a:rPr lang="zh-CN" sz="2400" u="sng" dirty="0"/>
              <a:t>隶书：</a:t>
            </a:r>
            <a:r>
              <a:rPr lang="zh-CN" sz="2400" dirty="0"/>
              <a:t>后来，从篆体又发展出隶体，也得到秦始皇的肯定和赞赏，从而得到广泛地采用。</a:t>
            </a:r>
            <a:endParaRPr lang="zh-CN" sz="2400" dirty="0"/>
          </a:p>
          <a:p>
            <a:pPr marL="342900" indent="-342900" algn="just" fontAlgn="auto">
              <a:lnSpc>
                <a:spcPct val="150000"/>
              </a:lnSpc>
              <a:spcBef>
                <a:spcPts val="0"/>
              </a:spcBef>
            </a:pPr>
            <a:r>
              <a:rPr lang="zh-CN" altLang="en-US" sz="2400" u="sng" dirty="0">
                <a:sym typeface="+mn-ea"/>
              </a:rPr>
              <a:t>楷书、草书、行书：</a:t>
            </a:r>
            <a:r>
              <a:rPr lang="zh-CN" altLang="en-US" sz="2400" dirty="0">
                <a:sym typeface="+mn-ea"/>
              </a:rPr>
              <a:t>汉代四百多年间</a:t>
            </a:r>
            <a:r>
              <a:rPr lang="zh-CN" sz="2400" dirty="0"/>
              <a:t>书体流派纷呈、风格多样。在隶书成熟的同时，又出现了破体的隶变，发展而成为章草，行书，真书也已萌芽。到了三国时期则是隶楷并存。魏晋时期楷、行、草三书盛行，奠定了现代书体的格局。晋代后书法理论发展起来，推动了书法艺术水平的提高。</a:t>
            </a:r>
            <a:endParaRPr lang="zh-CN" sz="2400" dirty="0"/>
          </a:p>
          <a:p>
            <a:pPr marL="342900" indent="-342900" algn="just" fontAlgn="auto">
              <a:lnSpc>
                <a:spcPct val="150000"/>
              </a:lnSpc>
              <a:spcBef>
                <a:spcPts val="0"/>
              </a:spcBef>
            </a:pPr>
            <a:endParaRPr sz="2400" dirty="0"/>
          </a:p>
        </p:txBody>
      </p:sp>
      <p:pic>
        <p:nvPicPr>
          <p:cNvPr id="3" name="图片 2"/>
          <p:cNvPicPr>
            <a:picLocks noChangeAspect="1"/>
          </p:cNvPicPr>
          <p:nvPr/>
        </p:nvPicPr>
        <p:blipFill>
          <a:blip r:embed="rId1"/>
          <a:stretch>
            <a:fillRect/>
          </a:stretch>
        </p:blipFill>
        <p:spPr>
          <a:xfrm>
            <a:off x="9632371" y="397227"/>
            <a:ext cx="914479" cy="9144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46150" y="245110"/>
            <a:ext cx="9004300" cy="1356360"/>
          </a:xfrm>
        </p:spPr>
        <p:txBody>
          <a:bodyPr rtlCol="0">
            <a:normAutofit/>
          </a:bodyPr>
          <a:lstStyle/>
          <a:p>
            <a:pPr rtl="0"/>
            <a:r>
              <a:rPr lang="en-US" altLang="en-GB" dirty="0">
                <a:sym typeface="+mn-ea"/>
              </a:rPr>
              <a:t>8.6</a:t>
            </a:r>
            <a:r>
              <a:rPr lang="zh-CN" altLang="en-US" dirty="0">
                <a:sym typeface="+mn-ea"/>
              </a:rPr>
              <a:t> </a:t>
            </a:r>
            <a:r>
              <a:rPr dirty="0">
                <a:sym typeface="+mn-ea"/>
              </a:rPr>
              <a:t>汉字书法形成了哪些风格和流派？</a:t>
            </a:r>
            <a:endParaRPr dirty="0">
              <a:sym typeface="+mn-ea"/>
            </a:endParaRPr>
          </a:p>
        </p:txBody>
      </p:sp>
      <p:sp>
        <p:nvSpPr>
          <p:cNvPr id="6" name="内容占位符 5"/>
          <p:cNvSpPr>
            <a:spLocks noGrp="1"/>
          </p:cNvSpPr>
          <p:nvPr>
            <p:ph idx="1"/>
          </p:nvPr>
        </p:nvSpPr>
        <p:spPr>
          <a:xfrm>
            <a:off x="913765" y="1601470"/>
            <a:ext cx="9780270" cy="716915"/>
          </a:xfrm>
        </p:spPr>
        <p:txBody>
          <a:bodyPr>
            <a:noAutofit/>
          </a:bodyPr>
          <a:lstStyle/>
          <a:p>
            <a:pPr marL="0" indent="0" algn="just" fontAlgn="auto">
              <a:lnSpc>
                <a:spcPct val="150000"/>
              </a:lnSpc>
              <a:spcBef>
                <a:spcPts val="0"/>
              </a:spcBef>
              <a:buNone/>
            </a:pPr>
            <a:r>
              <a:rPr sz="2400" dirty="0">
                <a:sym typeface="+mn-ea"/>
              </a:rPr>
              <a:t>汉字书法历史悠久，大体流派分为篆书，隶书，楷书，行书，草书。</a:t>
            </a:r>
            <a:endParaRPr sz="2400" dirty="0"/>
          </a:p>
        </p:txBody>
      </p:sp>
      <p:pic>
        <p:nvPicPr>
          <p:cNvPr id="3" name="图片 2"/>
          <p:cNvPicPr>
            <a:picLocks noChangeAspect="1"/>
          </p:cNvPicPr>
          <p:nvPr/>
        </p:nvPicPr>
        <p:blipFill>
          <a:blip r:embed="rId1"/>
          <a:stretch>
            <a:fillRect/>
          </a:stretch>
        </p:blipFill>
        <p:spPr>
          <a:xfrm>
            <a:off x="10777911" y="397227"/>
            <a:ext cx="914479" cy="914479"/>
          </a:xfrm>
          <a:prstGeom prst="rect">
            <a:avLst/>
          </a:prstGeom>
        </p:spPr>
      </p:pic>
      <p:sp>
        <p:nvSpPr>
          <p:cNvPr id="4" name="内容占位符 5"/>
          <p:cNvSpPr>
            <a:spLocks noGrp="1"/>
          </p:cNvSpPr>
          <p:nvPr/>
        </p:nvSpPr>
        <p:spPr>
          <a:xfrm>
            <a:off x="544195" y="2580640"/>
            <a:ext cx="6535420" cy="3523615"/>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a:lstStyle>
          <a:p>
            <a:pPr marL="342900" indent="-342900" algn="just" fontAlgn="auto">
              <a:lnSpc>
                <a:spcPct val="150000"/>
              </a:lnSpc>
              <a:spcBef>
                <a:spcPts val="0"/>
              </a:spcBef>
            </a:pPr>
            <a:r>
              <a:rPr sz="2400" u="sng" dirty="0">
                <a:sym typeface="+mn-ea"/>
              </a:rPr>
              <a:t>篆</a:t>
            </a:r>
            <a:r>
              <a:rPr lang="zh-CN" sz="2400" u="sng" dirty="0">
                <a:sym typeface="+mn-ea"/>
              </a:rPr>
              <a:t>书</a:t>
            </a:r>
            <a:r>
              <a:rPr lang="zh-CN" altLang="en-US" sz="2400" u="sng" dirty="0"/>
              <a:t>：</a:t>
            </a:r>
            <a:r>
              <a:rPr sz="2400" dirty="0"/>
              <a:t>篆书分为大篆和小篆。大篆指金文、籀文、六国文字，它们保存着古代象形文字的明显特点。小篆也称“秦篆”，是秦国的通用文字，大篆的简化字体，形体均匀齐整。</a:t>
            </a:r>
            <a:r>
              <a:rPr sz="2400" dirty="0">
                <a:solidFill>
                  <a:srgbClr val="00B050"/>
                </a:solidFill>
              </a:rPr>
              <a:t>如图，是宋枢密副使赠礼部尚书孝肃包公墓铭，是篆书的经典样本。</a:t>
            </a:r>
            <a:endParaRPr sz="2400" dirty="0">
              <a:solidFill>
                <a:srgbClr val="00B050"/>
              </a:solidFill>
            </a:endParaRPr>
          </a:p>
        </p:txBody>
      </p:sp>
      <p:pic>
        <p:nvPicPr>
          <p:cNvPr id="5" name="图片 8" descr="2fdda3cc7cd98d1081acc33b213fb80e7bec9044"/>
          <p:cNvPicPr>
            <a:picLocks noChangeAspect="1"/>
          </p:cNvPicPr>
          <p:nvPr/>
        </p:nvPicPr>
        <p:blipFill>
          <a:blip r:embed="rId2"/>
          <a:stretch>
            <a:fillRect/>
          </a:stretch>
        </p:blipFill>
        <p:spPr>
          <a:xfrm>
            <a:off x="7863205" y="2770505"/>
            <a:ext cx="3397250" cy="314388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0270" y="245110"/>
            <a:ext cx="9004300" cy="1356360"/>
          </a:xfrm>
        </p:spPr>
        <p:txBody>
          <a:bodyPr rtlCol="0">
            <a:normAutofit/>
          </a:bodyPr>
          <a:lstStyle/>
          <a:p>
            <a:pPr rtl="0"/>
            <a:r>
              <a:rPr lang="en-US" altLang="en-GB" dirty="0">
                <a:sym typeface="+mn-ea"/>
              </a:rPr>
              <a:t>8.6</a:t>
            </a:r>
            <a:r>
              <a:rPr lang="zh-CN" altLang="en-US" dirty="0">
                <a:sym typeface="+mn-ea"/>
              </a:rPr>
              <a:t> </a:t>
            </a:r>
            <a:r>
              <a:rPr dirty="0">
                <a:sym typeface="+mn-ea"/>
              </a:rPr>
              <a:t>汉字书法形成了哪些风格和流派？</a:t>
            </a:r>
            <a:endParaRPr dirty="0">
              <a:sym typeface="+mn-ea"/>
            </a:endParaRPr>
          </a:p>
        </p:txBody>
      </p:sp>
      <p:pic>
        <p:nvPicPr>
          <p:cNvPr id="3" name="图片 2"/>
          <p:cNvPicPr>
            <a:picLocks noChangeAspect="1"/>
          </p:cNvPicPr>
          <p:nvPr/>
        </p:nvPicPr>
        <p:blipFill>
          <a:blip r:embed="rId1"/>
          <a:stretch>
            <a:fillRect/>
          </a:stretch>
        </p:blipFill>
        <p:spPr>
          <a:xfrm>
            <a:off x="10777911" y="397227"/>
            <a:ext cx="914479" cy="914479"/>
          </a:xfrm>
          <a:prstGeom prst="rect">
            <a:avLst/>
          </a:prstGeom>
        </p:spPr>
      </p:pic>
      <p:sp>
        <p:nvSpPr>
          <p:cNvPr id="4" name="内容占位符 5"/>
          <p:cNvSpPr>
            <a:spLocks noGrp="1"/>
          </p:cNvSpPr>
          <p:nvPr/>
        </p:nvSpPr>
        <p:spPr>
          <a:xfrm>
            <a:off x="544195" y="1546860"/>
            <a:ext cx="6535420" cy="4426585"/>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a:lstStyle>
          <a:p>
            <a:pPr marL="342900" indent="-342900" algn="just" fontAlgn="auto">
              <a:lnSpc>
                <a:spcPct val="150000"/>
              </a:lnSpc>
              <a:spcBef>
                <a:spcPts val="0"/>
              </a:spcBef>
            </a:pPr>
            <a:r>
              <a:rPr sz="2400" u="sng" dirty="0">
                <a:sym typeface="+mn-ea"/>
              </a:rPr>
              <a:t>隶</a:t>
            </a:r>
            <a:r>
              <a:rPr lang="zh-CN" sz="2400" u="sng" dirty="0">
                <a:sym typeface="+mn-ea"/>
              </a:rPr>
              <a:t>书</a:t>
            </a:r>
            <a:r>
              <a:rPr lang="zh-CN" altLang="en-US" sz="2400" u="sng" dirty="0"/>
              <a:t>：</a:t>
            </a:r>
            <a:r>
              <a:rPr sz="2400" dirty="0"/>
              <a:t>隶书是相对于篆书而言的，隶书之名源于东汉。隶书的出现是中国文字的又一次大改革，使中国的书法艺术进入了一个新的境界，是汉字演变史上的一个转折点，奠定了楷书的基础。隶书结体扁平、工整、精巧。到东汉时，撇、捺、点等画美化为向上挑起，轻重顿挫富有变化，具有书法艺术美。风格也趋多样化，极具艺术欣赏的价值。如图。</a:t>
            </a:r>
            <a:endParaRPr sz="2400" dirty="0"/>
          </a:p>
        </p:txBody>
      </p:sp>
      <p:pic>
        <p:nvPicPr>
          <p:cNvPr id="235" name="图片 7" descr="6159252dd42a28345930e5e55bb5c9ea14cebf4e"/>
          <p:cNvPicPr>
            <a:picLocks noChangeAspect="1"/>
          </p:cNvPicPr>
          <p:nvPr/>
        </p:nvPicPr>
        <p:blipFill>
          <a:blip r:embed="rId2"/>
          <a:stretch>
            <a:fillRect/>
          </a:stretch>
        </p:blipFill>
        <p:spPr>
          <a:xfrm>
            <a:off x="7333615" y="2186940"/>
            <a:ext cx="4265930" cy="314579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4240" y="245110"/>
            <a:ext cx="9004300" cy="1356360"/>
          </a:xfrm>
        </p:spPr>
        <p:txBody>
          <a:bodyPr rtlCol="0">
            <a:normAutofit/>
          </a:bodyPr>
          <a:lstStyle/>
          <a:p>
            <a:pPr rtl="0"/>
            <a:r>
              <a:rPr lang="en-US" altLang="en-GB" dirty="0">
                <a:sym typeface="+mn-ea"/>
              </a:rPr>
              <a:t>8.6</a:t>
            </a:r>
            <a:r>
              <a:rPr lang="zh-CN" altLang="en-US" dirty="0">
                <a:sym typeface="+mn-ea"/>
              </a:rPr>
              <a:t> </a:t>
            </a:r>
            <a:r>
              <a:rPr dirty="0">
                <a:sym typeface="+mn-ea"/>
              </a:rPr>
              <a:t>汉字书法形成了哪些风格和流派？</a:t>
            </a:r>
            <a:endParaRPr dirty="0">
              <a:sym typeface="+mn-ea"/>
            </a:endParaRPr>
          </a:p>
        </p:txBody>
      </p:sp>
      <p:pic>
        <p:nvPicPr>
          <p:cNvPr id="3" name="图片 2"/>
          <p:cNvPicPr>
            <a:picLocks noChangeAspect="1"/>
          </p:cNvPicPr>
          <p:nvPr/>
        </p:nvPicPr>
        <p:blipFill>
          <a:blip r:embed="rId1"/>
          <a:stretch>
            <a:fillRect/>
          </a:stretch>
        </p:blipFill>
        <p:spPr>
          <a:xfrm>
            <a:off x="10777911" y="397227"/>
            <a:ext cx="914479" cy="914479"/>
          </a:xfrm>
          <a:prstGeom prst="rect">
            <a:avLst/>
          </a:prstGeom>
        </p:spPr>
      </p:pic>
      <p:sp>
        <p:nvSpPr>
          <p:cNvPr id="4" name="内容占位符 5"/>
          <p:cNvSpPr>
            <a:spLocks noGrp="1"/>
          </p:cNvSpPr>
          <p:nvPr/>
        </p:nvSpPr>
        <p:spPr>
          <a:xfrm>
            <a:off x="544195" y="1546860"/>
            <a:ext cx="6535420" cy="4426585"/>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a:lstStyle>
          <a:p>
            <a:pPr marL="342900" indent="-342900" algn="just" fontAlgn="auto">
              <a:lnSpc>
                <a:spcPct val="150000"/>
              </a:lnSpc>
              <a:spcBef>
                <a:spcPts val="0"/>
              </a:spcBef>
            </a:pPr>
            <a:r>
              <a:rPr lang="zh-CN" sz="2400" u="sng" dirty="0">
                <a:sym typeface="+mn-ea"/>
              </a:rPr>
              <a:t>行书</a:t>
            </a:r>
            <a:r>
              <a:rPr lang="zh-CN" altLang="en-US" sz="2400" u="sng" dirty="0"/>
              <a:t>：</a:t>
            </a:r>
            <a:r>
              <a:rPr sz="2400" dirty="0"/>
              <a:t>行书是一种统称，分为行楷和行草两种。它在隶书的基础上发展起源的，介于楷书、草书之间的一种字体，是为了弥补楷书的书写速度太慢和草书的难于辨认而产生的。“行”是“行走”的意思，因此它不像草书那样潦草，也不像楷书那样端正。实质上它是楷书的草化或草书的楷化。楷法多于草法的叫“行楷”，草法多于楷法的叫“行草”。如图。</a:t>
            </a:r>
            <a:endParaRPr sz="2400" dirty="0"/>
          </a:p>
        </p:txBody>
      </p:sp>
      <p:pic>
        <p:nvPicPr>
          <p:cNvPr id="236" name="图片 6" descr="8435e5dde71190ef2dcc8ecfc81b9d16fdfa60ee"/>
          <p:cNvPicPr>
            <a:picLocks noChangeAspect="1"/>
          </p:cNvPicPr>
          <p:nvPr/>
        </p:nvPicPr>
        <p:blipFill>
          <a:blip r:embed="rId2"/>
          <a:stretch>
            <a:fillRect/>
          </a:stretch>
        </p:blipFill>
        <p:spPr>
          <a:xfrm>
            <a:off x="7359015" y="2027555"/>
            <a:ext cx="4098290" cy="36893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0270" y="245110"/>
            <a:ext cx="9004300" cy="1356360"/>
          </a:xfrm>
        </p:spPr>
        <p:txBody>
          <a:bodyPr rtlCol="0">
            <a:normAutofit/>
          </a:bodyPr>
          <a:lstStyle/>
          <a:p>
            <a:pPr rtl="0"/>
            <a:r>
              <a:rPr lang="en-US" altLang="en-GB" dirty="0">
                <a:sym typeface="+mn-ea"/>
              </a:rPr>
              <a:t>8.6</a:t>
            </a:r>
            <a:r>
              <a:rPr lang="zh-CN" altLang="en-US" dirty="0">
                <a:sym typeface="+mn-ea"/>
              </a:rPr>
              <a:t> </a:t>
            </a:r>
            <a:r>
              <a:rPr dirty="0">
                <a:sym typeface="+mn-ea"/>
              </a:rPr>
              <a:t>汉字书法形成了哪些风格和流派？</a:t>
            </a:r>
            <a:endParaRPr dirty="0">
              <a:sym typeface="+mn-ea"/>
            </a:endParaRPr>
          </a:p>
        </p:txBody>
      </p:sp>
      <p:pic>
        <p:nvPicPr>
          <p:cNvPr id="3" name="图片 2"/>
          <p:cNvPicPr>
            <a:picLocks noChangeAspect="1"/>
          </p:cNvPicPr>
          <p:nvPr/>
        </p:nvPicPr>
        <p:blipFill>
          <a:blip r:embed="rId1"/>
          <a:stretch>
            <a:fillRect/>
          </a:stretch>
        </p:blipFill>
        <p:spPr>
          <a:xfrm>
            <a:off x="10777911" y="397227"/>
            <a:ext cx="914479" cy="914479"/>
          </a:xfrm>
          <a:prstGeom prst="rect">
            <a:avLst/>
          </a:prstGeom>
        </p:spPr>
      </p:pic>
      <p:sp>
        <p:nvSpPr>
          <p:cNvPr id="4" name="内容占位符 5"/>
          <p:cNvSpPr>
            <a:spLocks noGrp="1"/>
          </p:cNvSpPr>
          <p:nvPr/>
        </p:nvSpPr>
        <p:spPr>
          <a:xfrm>
            <a:off x="544195" y="1546860"/>
            <a:ext cx="6535420" cy="4426585"/>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a:lstStyle>
          <a:p>
            <a:pPr marL="342900" indent="-342900" algn="just" fontAlgn="auto">
              <a:lnSpc>
                <a:spcPct val="150000"/>
              </a:lnSpc>
              <a:spcBef>
                <a:spcPts val="0"/>
              </a:spcBef>
            </a:pPr>
            <a:r>
              <a:rPr lang="zh-CN" sz="2400" u="sng" dirty="0">
                <a:sym typeface="+mn-ea"/>
              </a:rPr>
              <a:t>草书</a:t>
            </a:r>
            <a:r>
              <a:rPr lang="zh-CN" altLang="en-US" sz="2400" u="sng" dirty="0"/>
              <a:t>：</a:t>
            </a:r>
            <a:r>
              <a:rPr sz="2400" dirty="0"/>
              <a:t>草书是汉字的一种字体，特点是结构简省、笔画连绵。形成于汉代，是为了书写简便在隶书基础上演变出来的。有章草、今草、狂草之分，在狂乱中觉得旁部首也做了简化和互借，称为“今草”。到了唐代，今草写的更加放纵，笔势连绵环绕，字形奇变百出，称为“狂草”，亦名大草。下图即为草书精品，有一种放荡不羁之感。如图。</a:t>
            </a:r>
            <a:endParaRPr sz="2400" dirty="0"/>
          </a:p>
        </p:txBody>
      </p:sp>
      <p:pic>
        <p:nvPicPr>
          <p:cNvPr id="237" name="图片 5" descr="faf2b2119313b07e09acf8c50ad7912396dd8cee"/>
          <p:cNvPicPr>
            <a:picLocks noChangeAspect="1"/>
          </p:cNvPicPr>
          <p:nvPr/>
        </p:nvPicPr>
        <p:blipFill>
          <a:blip r:embed="rId2"/>
          <a:stretch>
            <a:fillRect/>
          </a:stretch>
        </p:blipFill>
        <p:spPr>
          <a:xfrm>
            <a:off x="7614285" y="1831340"/>
            <a:ext cx="3613150" cy="414147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43100" y="315595"/>
            <a:ext cx="9446895"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8.7</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317625" y="1614170"/>
            <a:ext cx="9331325" cy="417068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中华文化源远流长，汉字作为中华文化的重要组成部分，其字形的演变同样是一种文化的传承与演变，其中所体现出来的“六书”的造字原理至今仍然活跃在文化舞台上，具有极大的文化价值。语言与社会，文化的关系非常密切，而文字，作为书面语言，其字形的演变同样体现着社会，文化甚至人类文明的演变。通过研究汉字，研究其演变原理与机制，我们可以深深感受到中华文化的无限风采，华夏文明的魅力是永不退却的，永远在历史的舞台上熠熠生辉。</a:t>
            </a:r>
            <a:endParaRPr lang="en-GB" altLang="zh-CN"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519295" y="495300"/>
            <a:ext cx="695960" cy="7677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6803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2427605" y="1640840"/>
          <a:ext cx="7335520" cy="4389120"/>
        </p:xfrm>
        <a:graphic>
          <a:graphicData uri="http://schemas.openxmlformats.org/drawingml/2006/table">
            <a:tbl>
              <a:tblPr firstRow="1" bandRow="1">
                <a:tableStyleId>{5C22544A-7EE6-4342-B048-85BDC9FD1C3A}</a:tableStyleId>
              </a:tblPr>
              <a:tblGrid>
                <a:gridCol w="7335520"/>
              </a:tblGrid>
              <a:tr h="457200">
                <a:tc>
                  <a:txBody>
                    <a:bodyPr/>
                    <a:lstStyle/>
                    <a:p>
                      <a:pPr rtl="0"/>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293941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何为六书?</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六书的适应性表现在哪些方面？</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汉字书法的发展历程如何？</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8</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汉字书法形成了哪些风格和流派？</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8</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.7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3831550" y="395957"/>
            <a:ext cx="914479" cy="91447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4256" y="1051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8</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243834" y="242327"/>
            <a:ext cx="914400" cy="914400"/>
          </a:xfrm>
          <a:prstGeom prst="rect">
            <a:avLst/>
          </a:prstGeom>
        </p:spPr>
      </p:pic>
      <p:sp>
        <p:nvSpPr>
          <p:cNvPr id="8" name="内容占位符 7"/>
          <p:cNvSpPr>
            <a:spLocks noGrp="1"/>
          </p:cNvSpPr>
          <p:nvPr>
            <p:ph idx="1"/>
          </p:nvPr>
        </p:nvSpPr>
        <p:spPr>
          <a:xfrm>
            <a:off x="1209675" y="1156970"/>
            <a:ext cx="9762490" cy="517080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汉字的发展历史悠久，千变万化，在不同的阶段和不同的书法中有不同的形态，</a:t>
            </a:r>
            <a:r>
              <a:rPr lang="en-GB" sz="2400" dirty="0">
                <a:solidFill>
                  <a:srgbClr val="00B050"/>
                </a:solidFill>
              </a:rPr>
              <a:t>以“鱼”字为例</a:t>
            </a:r>
            <a:r>
              <a:rPr lang="en-GB" sz="2400" dirty="0"/>
              <a:t>，可以有如下变形。</a:t>
            </a:r>
            <a:endParaRPr 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1.说文解字中的“鱼”字的字形：</a:t>
            </a:r>
            <a:endParaRPr 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2.六书通里的“鱼”字的字形：</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endParaRPr lang="en-GB" sz="2000" dirty="0"/>
          </a:p>
        </p:txBody>
      </p:sp>
      <p:pic>
        <p:nvPicPr>
          <p:cNvPr id="230" name="图片 12" descr="360截图20160302151942672"/>
          <p:cNvPicPr>
            <a:picLocks noChangeAspect="1"/>
          </p:cNvPicPr>
          <p:nvPr/>
        </p:nvPicPr>
        <p:blipFill>
          <a:blip r:embed="rId3"/>
          <a:stretch>
            <a:fillRect/>
          </a:stretch>
        </p:blipFill>
        <p:spPr>
          <a:xfrm>
            <a:off x="6206173" y="2318385"/>
            <a:ext cx="1057275" cy="876300"/>
          </a:xfrm>
          <a:prstGeom prst="rect">
            <a:avLst/>
          </a:prstGeom>
          <a:noFill/>
          <a:ln>
            <a:noFill/>
          </a:ln>
        </p:spPr>
      </p:pic>
      <p:pic>
        <p:nvPicPr>
          <p:cNvPr id="231" name="图片 11" descr="360截图20160302152103385"/>
          <p:cNvPicPr>
            <a:picLocks noChangeAspect="1"/>
          </p:cNvPicPr>
          <p:nvPr/>
        </p:nvPicPr>
        <p:blipFill>
          <a:blip r:embed="rId4"/>
          <a:stretch>
            <a:fillRect/>
          </a:stretch>
        </p:blipFill>
        <p:spPr>
          <a:xfrm>
            <a:off x="2126615" y="4022725"/>
            <a:ext cx="5448300" cy="2305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76166" y="1051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8</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285744" y="242327"/>
            <a:ext cx="914400" cy="914400"/>
          </a:xfrm>
          <a:prstGeom prst="rect">
            <a:avLst/>
          </a:prstGeom>
        </p:spPr>
      </p:pic>
      <p:sp>
        <p:nvSpPr>
          <p:cNvPr id="8" name="内容占位符 7"/>
          <p:cNvSpPr>
            <a:spLocks noGrp="1"/>
          </p:cNvSpPr>
          <p:nvPr>
            <p:ph idx="1"/>
          </p:nvPr>
        </p:nvSpPr>
        <p:spPr>
          <a:xfrm>
            <a:off x="472440" y="1344930"/>
            <a:ext cx="5902960" cy="4479925"/>
          </a:xfrm>
        </p:spPr>
        <p:txBody>
          <a:bodyPr>
            <a:noAutofit/>
          </a:bodyPr>
          <a:lstStyle/>
          <a:p>
            <a:pPr marL="0" indent="0" algn="just" fontAlgn="auto">
              <a:lnSpc>
                <a:spcPct val="150000"/>
              </a:lnSpc>
              <a:spcBef>
                <a:spcPts val="0"/>
              </a:spcBef>
              <a:buNone/>
              <a:extLst>
                <a:ext uri="{35155182-B16C-46BC-9424-99874614C6A1}">
                  <wpsdc:indentchars xmlns:wpsdc="http://www.wps.cn/officeDocument/2017/drawingmlCustomData" val="0" checksum="3407529306"/>
                </a:ext>
              </a:extLst>
            </a:pPr>
            <a:r>
              <a:rPr lang="en-GB" sz="2400" dirty="0"/>
              <a:t>3.金文编里“鱼”字的字形：</a:t>
            </a:r>
            <a:endParaRPr lang="en-GB" sz="2400" dirty="0"/>
          </a:p>
        </p:txBody>
      </p:sp>
      <p:pic>
        <p:nvPicPr>
          <p:cNvPr id="232" name="图片 10" descr="360截图20160302151615243"/>
          <p:cNvPicPr>
            <a:picLocks noChangeAspect="1"/>
          </p:cNvPicPr>
          <p:nvPr/>
        </p:nvPicPr>
        <p:blipFill>
          <a:blip r:embed="rId3"/>
          <a:stretch>
            <a:fillRect/>
          </a:stretch>
        </p:blipFill>
        <p:spPr>
          <a:xfrm>
            <a:off x="472440" y="2145030"/>
            <a:ext cx="5448300" cy="3771900"/>
          </a:xfrm>
          <a:prstGeom prst="rect">
            <a:avLst/>
          </a:prstGeom>
          <a:noFill/>
          <a:ln>
            <a:noFill/>
          </a:ln>
        </p:spPr>
      </p:pic>
      <p:sp>
        <p:nvSpPr>
          <p:cNvPr id="3" name="内容占位符 7"/>
          <p:cNvSpPr>
            <a:spLocks noGrp="1"/>
          </p:cNvSpPr>
          <p:nvPr/>
        </p:nvSpPr>
        <p:spPr>
          <a:xfrm>
            <a:off x="6062345" y="1344930"/>
            <a:ext cx="5698490" cy="4376420"/>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a:lstStyle>
          <a:p>
            <a:pPr marL="0" indent="0" algn="just" fontAlgn="auto">
              <a:lnSpc>
                <a:spcPct val="150000"/>
              </a:lnSpc>
              <a:spcBef>
                <a:spcPts val="0"/>
              </a:spcBef>
              <a:buNone/>
              <a:extLst>
                <a:ext uri="{35155182-B16C-46BC-9424-99874614C6A1}">
                  <wpsdc:indentchars xmlns:wpsdc="http://www.wps.cn/officeDocument/2017/drawingmlCustomData" val="0" checksum="3407529306"/>
                </a:ext>
              </a:extLst>
            </a:pPr>
            <a:r>
              <a:rPr lang="en-GB" sz="2400" dirty="0"/>
              <a:t>4.甲骨文编里“鱼”字的字形：</a:t>
            </a:r>
            <a:endParaRPr lang="en-GB" sz="2400" dirty="0"/>
          </a:p>
        </p:txBody>
      </p:sp>
      <p:pic>
        <p:nvPicPr>
          <p:cNvPr id="233" name="图片 9" descr="360截图20160302152358103"/>
          <p:cNvPicPr>
            <a:picLocks noChangeAspect="1"/>
          </p:cNvPicPr>
          <p:nvPr/>
        </p:nvPicPr>
        <p:blipFill>
          <a:blip r:embed="rId4"/>
          <a:stretch>
            <a:fillRect/>
          </a:stretch>
        </p:blipFill>
        <p:spPr>
          <a:xfrm>
            <a:off x="6062345" y="2171383"/>
            <a:ext cx="5486400" cy="30765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320286" y="244867"/>
            <a:ext cx="9875520" cy="1356360"/>
          </a:xfrm>
        </p:spPr>
        <p:txBody>
          <a:bodyPr rtlCol="0"/>
          <a:lstStyle/>
          <a:p>
            <a:pPr rtl="0"/>
            <a:r>
              <a:rPr lang="en-US" altLang="en-GB" dirty="0"/>
              <a:t>8</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768985" y="1859280"/>
            <a:ext cx="10830560" cy="4095115"/>
          </a:xfrm>
        </p:spPr>
        <p:txBody>
          <a:bodyPr>
            <a:normAutofit lnSpcReduction="10000"/>
          </a:bodyPr>
          <a:lstStyle/>
          <a:p>
            <a:pPr marL="502920" indent="-457200" algn="just">
              <a:buFont typeface="+mj-lt"/>
              <a:buAutoNum type="arabicParenR"/>
            </a:pPr>
            <a:r>
              <a:rPr lang="zh-CN" altLang="en-US" sz="3200" dirty="0"/>
              <a:t>六书是什么呢？</a:t>
            </a:r>
            <a:endParaRPr lang="zh-CN" altLang="en-US" sz="3200" dirty="0"/>
          </a:p>
          <a:p>
            <a:pPr marL="502920" indent="-457200" algn="just">
              <a:buFont typeface="+mj-lt"/>
              <a:buAutoNum type="arabicParenR"/>
            </a:pPr>
            <a:endParaRPr lang="en-GB" altLang="zh-CN" sz="3200" dirty="0"/>
          </a:p>
          <a:p>
            <a:pPr marL="502920" indent="-457200" algn="just">
              <a:buFont typeface="+mj-lt"/>
              <a:buAutoNum type="arabicParenR"/>
            </a:pPr>
            <a:r>
              <a:rPr lang="zh-CN" altLang="en-US" sz="3200" dirty="0"/>
              <a:t>六书具有普遍的适用性，它的适用性表现在哪些方面呢？</a:t>
            </a:r>
            <a:endParaRPr lang="zh-CN" altLang="en-US" sz="3200" dirty="0"/>
          </a:p>
          <a:p>
            <a:pPr marL="502920" indent="-457200" algn="just">
              <a:buFont typeface="+mj-lt"/>
              <a:buAutoNum type="arabicParenR"/>
            </a:pPr>
            <a:endParaRPr lang="en-GB" altLang="zh-CN" sz="3200" dirty="0"/>
          </a:p>
          <a:p>
            <a:pPr marL="502920" indent="-457200" algn="just">
              <a:buFont typeface="+mj-lt"/>
              <a:buAutoNum type="arabicParenR"/>
            </a:pPr>
            <a:r>
              <a:rPr lang="zh-CN" altLang="en-US" sz="3200" dirty="0"/>
              <a:t>汉字书法的发展历程如何？</a:t>
            </a:r>
            <a:endParaRPr lang="zh-CN" altLang="en-US" sz="3200" dirty="0"/>
          </a:p>
          <a:p>
            <a:pPr marL="502920" indent="-457200" algn="just">
              <a:buFont typeface="+mj-lt"/>
              <a:buAutoNum type="arabicParenR"/>
            </a:pPr>
            <a:endParaRPr lang="zh-CN" altLang="en-US" sz="3200" dirty="0"/>
          </a:p>
          <a:p>
            <a:pPr marL="502920" indent="-457200" algn="just">
              <a:buFont typeface="+mj-lt"/>
              <a:buAutoNum type="arabicParenR"/>
            </a:pPr>
            <a:r>
              <a:rPr lang="zh-CN" altLang="en-US" sz="3200" dirty="0"/>
              <a:t>形成了哪些风格和流派？</a:t>
            </a:r>
            <a:endParaRPr lang="zh-CN" altLang="en-US" sz="3200" dirty="0"/>
          </a:p>
          <a:p>
            <a:endParaRPr lang="zh-CN" altLang="en-US" sz="3200" dirty="0"/>
          </a:p>
        </p:txBody>
      </p:sp>
      <p:sp>
        <p:nvSpPr>
          <p:cNvPr id="3" name="思想气泡: 云 2"/>
          <p:cNvSpPr/>
          <p:nvPr/>
        </p:nvSpPr>
        <p:spPr>
          <a:xfrm>
            <a:off x="702056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8265" y="147320"/>
            <a:ext cx="8171180" cy="1356360"/>
          </a:xfrm>
        </p:spPr>
        <p:txBody>
          <a:bodyPr rtlCol="0">
            <a:normAutofit/>
          </a:bodyPr>
          <a:lstStyle/>
          <a:p>
            <a:pPr algn="l" rtl="0"/>
            <a:r>
              <a:rPr lang="en-US" altLang="en-GB" dirty="0"/>
              <a:t>8</a:t>
            </a:r>
            <a:r>
              <a:rPr lang="en-GB" altLang="zh-CN" dirty="0"/>
              <a:t>.3</a:t>
            </a:r>
            <a:r>
              <a:rPr lang="zh-CN" altLang="en-US" dirty="0"/>
              <a:t> 何为六书?</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855759" y="298207"/>
            <a:ext cx="914400" cy="914400"/>
          </a:xfrm>
          <a:prstGeom prst="rect">
            <a:avLst/>
          </a:prstGeom>
        </p:spPr>
      </p:pic>
      <p:sp>
        <p:nvSpPr>
          <p:cNvPr id="6" name="内容占位符 5"/>
          <p:cNvSpPr>
            <a:spLocks noGrp="1"/>
          </p:cNvSpPr>
          <p:nvPr>
            <p:ph idx="1"/>
          </p:nvPr>
        </p:nvSpPr>
        <p:spPr>
          <a:xfrm>
            <a:off x="654050" y="1243965"/>
            <a:ext cx="10799445" cy="523621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六书”是后人对当时所能够见到的材料和古人的造字经验进行结语而得出的，并不是古人造字时事先想好的六种造字法，然后根据这些造字法创造文字。（罗荣辉，2010：7）“六书”包括指事、象形、形声、会意、转注和假借。象形、指事、会意、形声是造字法，转注、假借是用字法。</a:t>
            </a:r>
            <a:endParaRPr lang="zh-CN" altLang="en-US" sz="2400" dirty="0"/>
          </a:p>
          <a:p>
            <a:pPr marL="342900" indent="-342900" algn="just" fontAlgn="auto">
              <a:lnSpc>
                <a:spcPct val="150000"/>
              </a:lnSpc>
              <a:spcBef>
                <a:spcPts val="0"/>
              </a:spcBef>
              <a:buFont typeface="Wingdings" panose="05000000000000000000" charset="0"/>
              <a:buChar char="Ø"/>
            </a:pPr>
            <a:r>
              <a:rPr lang="zh-CN" altLang="en-US" sz="2400" dirty="0"/>
              <a:t>“一曰指事。指事者，视而可识，察而见意，上下是也。”指事主要是指汉字中含有绘画中较抽象的东西。</a:t>
            </a:r>
            <a:r>
              <a:rPr lang="zh-CN" altLang="en-US" sz="2400" dirty="0">
                <a:solidFill>
                  <a:srgbClr val="00B050"/>
                </a:solidFill>
              </a:rPr>
              <a:t>例如“刃”字是在“刀”的锋利处加上一点来表示。</a:t>
            </a:r>
            <a:r>
              <a:rPr lang="zh-CN" altLang="en-US" sz="2400" dirty="0"/>
              <a:t>凡指事标志都是人为规定的符号，这种符号虽然区别性较低，但在早期汉字的形体构拟时无法缺避，</a:t>
            </a:r>
            <a:r>
              <a:rPr lang="zh-CN" altLang="en-US" sz="2400" dirty="0">
                <a:solidFill>
                  <a:srgbClr val="00B050"/>
                </a:solidFill>
              </a:rPr>
              <a:t>远古陶器、岩石上刻绘的“文字”中有许多这类指事性符号，可为明证。</a:t>
            </a:r>
            <a:r>
              <a:rPr lang="zh-CN" altLang="en-US" sz="2400" dirty="0"/>
              <a:t>（李运富，2012:95）</a:t>
            </a:r>
            <a:endParaRPr lang="zh-CN" altLang="en-US" sz="2400" dirty="0"/>
          </a:p>
          <a:p>
            <a:pPr marL="342900" indent="-342900" algn="just" fontAlgn="auto">
              <a:lnSpc>
                <a:spcPct val="150000"/>
              </a:lnSpc>
              <a:spcBef>
                <a:spcPts val="0"/>
              </a:spcBef>
              <a:buFont typeface="Wingdings" panose="05000000000000000000" charset="0"/>
              <a:buChar char="Ø"/>
            </a:pP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8265" y="147320"/>
            <a:ext cx="8171180" cy="1356360"/>
          </a:xfrm>
        </p:spPr>
        <p:txBody>
          <a:bodyPr rtlCol="0">
            <a:normAutofit/>
          </a:bodyPr>
          <a:lstStyle/>
          <a:p>
            <a:pPr algn="l" rtl="0"/>
            <a:r>
              <a:rPr lang="en-US" altLang="en-GB" dirty="0"/>
              <a:t>8</a:t>
            </a:r>
            <a:r>
              <a:rPr lang="en-GB" altLang="zh-CN" dirty="0"/>
              <a:t>.3</a:t>
            </a:r>
            <a:r>
              <a:rPr lang="zh-CN" altLang="en-US" dirty="0"/>
              <a:t> 何为六书?</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855759" y="298207"/>
            <a:ext cx="914400" cy="914400"/>
          </a:xfrm>
          <a:prstGeom prst="rect">
            <a:avLst/>
          </a:prstGeom>
        </p:spPr>
      </p:pic>
      <p:sp>
        <p:nvSpPr>
          <p:cNvPr id="6" name="内容占位符 5"/>
          <p:cNvSpPr>
            <a:spLocks noGrp="1"/>
          </p:cNvSpPr>
          <p:nvPr>
            <p:ph idx="1"/>
          </p:nvPr>
        </p:nvSpPr>
        <p:spPr>
          <a:xfrm>
            <a:off x="654050" y="1185545"/>
            <a:ext cx="10855960" cy="5151755"/>
          </a:xfrm>
        </p:spPr>
        <p:txBody>
          <a:bodyPr>
            <a:noAutofit/>
          </a:bodyPr>
          <a:lstStyle/>
          <a:p>
            <a:pPr marL="342900" indent="-342900" algn="just" fontAlgn="auto">
              <a:lnSpc>
                <a:spcPct val="150000"/>
              </a:lnSpc>
              <a:spcBef>
                <a:spcPts val="0"/>
              </a:spcBef>
              <a:buFont typeface="Wingdings" panose="05000000000000000000" charset="0"/>
              <a:buChar char="Ø"/>
            </a:pPr>
            <a:r>
              <a:rPr lang="zh-CN" altLang="en-US" sz="2400" dirty="0"/>
              <a:t>“二曰象形。象形者，画成其物，随体诘诎，日月是也。”上述小故事中的造字原理就是典型模拟事物的形状而造的字，即象形。“象形造字法”及“象形字”是汉字历史上的一个重要里程碑，也是最初造字的常用方法。但是有些事物是很难画出来的，因而具有一定的局限性。</a:t>
            </a:r>
            <a:endParaRPr lang="zh-CN" altLang="en-US" sz="2400" dirty="0"/>
          </a:p>
          <a:p>
            <a:pPr marL="342900" indent="-342900" algn="just" fontAlgn="auto">
              <a:lnSpc>
                <a:spcPct val="150000"/>
              </a:lnSpc>
              <a:spcBef>
                <a:spcPts val="0"/>
              </a:spcBef>
              <a:buFont typeface="Wingdings" panose="05000000000000000000" charset="0"/>
              <a:buChar char="Ø"/>
            </a:pPr>
            <a:r>
              <a:rPr lang="zh-CN" altLang="en-US" sz="2400" dirty="0"/>
              <a:t>“三曰形声。形声者，以事为名，取譬相成，江河是也。”形声属于“合体造字法”，主要是针对汉字的结构而言的。形声字由两部分组成，即形旁和声旁。形旁指的是字的意思或类属，声旁则表示字的相同或相近发音。</a:t>
            </a:r>
            <a:r>
              <a:rPr lang="zh-CN" altLang="en-US" sz="2400" dirty="0">
                <a:solidFill>
                  <a:srgbClr val="00B050"/>
                </a:solidFill>
              </a:rPr>
              <a:t>比如，“樱”字，形旁是“木”，表示它是一种树木，声旁是“婴”，表示它的发音与“婴”字一样。</a:t>
            </a:r>
            <a:r>
              <a:rPr lang="zh-CN" altLang="en-US" sz="2400" dirty="0"/>
              <a:t>随着汉语言的发展与进化，汉字中更多的是形声字。（李安全，2015:93）</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8265" y="105410"/>
            <a:ext cx="8171180" cy="1356360"/>
          </a:xfrm>
        </p:spPr>
        <p:txBody>
          <a:bodyPr rtlCol="0">
            <a:normAutofit/>
          </a:bodyPr>
          <a:lstStyle/>
          <a:p>
            <a:pPr algn="l" rtl="0"/>
            <a:r>
              <a:rPr lang="en-US" altLang="en-GB" dirty="0"/>
              <a:t>8</a:t>
            </a:r>
            <a:r>
              <a:rPr lang="en-GB" altLang="zh-CN" dirty="0"/>
              <a:t>.3</a:t>
            </a:r>
            <a:r>
              <a:rPr lang="zh-CN" altLang="en-US" dirty="0"/>
              <a:t> 何为六书?</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855759" y="298207"/>
            <a:ext cx="914400" cy="914400"/>
          </a:xfrm>
          <a:prstGeom prst="rect">
            <a:avLst/>
          </a:prstGeom>
        </p:spPr>
      </p:pic>
      <p:sp>
        <p:nvSpPr>
          <p:cNvPr id="6" name="内容占位符 5"/>
          <p:cNvSpPr>
            <a:spLocks noGrp="1"/>
          </p:cNvSpPr>
          <p:nvPr>
            <p:ph idx="1"/>
          </p:nvPr>
        </p:nvSpPr>
        <p:spPr>
          <a:xfrm>
            <a:off x="165100" y="989965"/>
            <a:ext cx="11750040" cy="5617845"/>
          </a:xfrm>
        </p:spPr>
        <p:txBody>
          <a:bodyPr>
            <a:noAutofit/>
          </a:bodyPr>
          <a:lstStyle/>
          <a:p>
            <a:pPr marL="342900" indent="-342900" algn="just" fontAlgn="auto">
              <a:lnSpc>
                <a:spcPct val="150000"/>
              </a:lnSpc>
              <a:spcBef>
                <a:spcPts val="0"/>
              </a:spcBef>
              <a:buFont typeface="Wingdings" panose="05000000000000000000" charset="0"/>
              <a:buChar char="Ø"/>
            </a:pPr>
            <a:r>
              <a:rPr lang="zh-CN" altLang="en-US" sz="2400" dirty="0"/>
              <a:t>“四曰会意。会意者，比类合谊，以见指为，武信是也。”会意字由两个或多个独体字组成，以所组成的字形或字义，合并起来，表达此字的意思。</a:t>
            </a:r>
            <a:r>
              <a:rPr lang="zh-CN" altLang="en-US" sz="2400" dirty="0">
                <a:solidFill>
                  <a:srgbClr val="00B050"/>
                </a:solidFill>
              </a:rPr>
              <a:t>例如“信”字比合“人”“言”两个构件，会合“人”义和“言”义，体现出人言求信的“诚信”本义。</a:t>
            </a:r>
            <a:endParaRPr lang="zh-CN" altLang="en-US" sz="2400" dirty="0"/>
          </a:p>
          <a:p>
            <a:pPr marL="342900" indent="-342900" algn="just" fontAlgn="auto">
              <a:lnSpc>
                <a:spcPct val="150000"/>
              </a:lnSpc>
              <a:spcBef>
                <a:spcPts val="0"/>
              </a:spcBef>
              <a:buFont typeface="Wingdings" panose="05000000000000000000" charset="0"/>
              <a:buChar char="Ø"/>
            </a:pPr>
            <a:r>
              <a:rPr lang="zh-CN" altLang="en-US" sz="2400" dirty="0"/>
              <a:t>“五曰转注。转注者，建类一首，同意相受，考老是也。”转注是根据意义归纳事，根据形体统一部首。同一事类或同一部首中的字意义相关，内含相同的意义要素，可以辗转贯注，彼此有联系，所以叫做“转注”。</a:t>
            </a:r>
            <a:r>
              <a:rPr lang="zh-CN" altLang="en-US" sz="2400" dirty="0">
                <a:solidFill>
                  <a:srgbClr val="00B050"/>
                </a:solidFill>
              </a:rPr>
              <a:t>比如，“考”、“老”二字，本义都是长者。</a:t>
            </a:r>
            <a:endParaRPr lang="zh-CN" altLang="en-US" sz="2400" dirty="0">
              <a:solidFill>
                <a:srgbClr val="00B050"/>
              </a:solidFill>
            </a:endParaRPr>
          </a:p>
          <a:p>
            <a:pPr marL="342900" indent="-342900" algn="just" fontAlgn="auto">
              <a:lnSpc>
                <a:spcPct val="150000"/>
              </a:lnSpc>
              <a:spcBef>
                <a:spcPts val="0"/>
              </a:spcBef>
              <a:buFont typeface="Wingdings" panose="05000000000000000000" charset="0"/>
              <a:buChar char="Ø"/>
            </a:pPr>
            <a:r>
              <a:rPr lang="zh-CN" altLang="en-US" sz="2400" dirty="0"/>
              <a:t>“六曰假借。假借者，本无其字，依声托事，令长是也。”汉字中有很多代表某些事物的概念不能用象形、象意的方式造出文字来表现，于是就假借已有的音同或音近的字来代表，这种跟借用的字的形义完全不合的字就称为假借字。</a:t>
            </a:r>
            <a:r>
              <a:rPr lang="zh-CN" altLang="en-US" sz="2400" dirty="0">
                <a:solidFill>
                  <a:srgbClr val="00B050"/>
                </a:solidFill>
              </a:rPr>
              <a:t>如借“汤”为“荡”，借“壶”为“瓠”，</a:t>
            </a:r>
            <a:r>
              <a:rPr lang="zh-CN" altLang="en-US" sz="2400" dirty="0"/>
              <a:t>都是假借。</a:t>
            </a:r>
            <a:endParaRPr lang="zh-CN" alt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8105" y="147320"/>
            <a:ext cx="9638030" cy="1356360"/>
          </a:xfrm>
        </p:spPr>
        <p:txBody>
          <a:bodyPr rtlCol="0">
            <a:normAutofit/>
          </a:bodyPr>
          <a:lstStyle/>
          <a:p>
            <a:pPr rtl="0"/>
            <a:r>
              <a:rPr lang="en-US" dirty="0"/>
              <a:t>8.4</a:t>
            </a:r>
            <a:r>
              <a:rPr lang="zh-CN" altLang="en-US" dirty="0"/>
              <a:t> 六书的适应性表现在哪些方面？</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34184" y="298207"/>
            <a:ext cx="914400" cy="914400"/>
          </a:xfrm>
          <a:prstGeom prst="rect">
            <a:avLst/>
          </a:prstGeom>
        </p:spPr>
      </p:pic>
      <p:sp>
        <p:nvSpPr>
          <p:cNvPr id="6" name="内容占位符 5"/>
          <p:cNvSpPr>
            <a:spLocks noGrp="1"/>
          </p:cNvSpPr>
          <p:nvPr>
            <p:ph idx="1"/>
          </p:nvPr>
        </p:nvSpPr>
        <p:spPr>
          <a:xfrm>
            <a:off x="751840" y="1034415"/>
            <a:ext cx="10688320" cy="546227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“六书”具有普遍的适应性，这种适应性将不同国家，民族的文化有机联系起来。由此知道, 世界各地的古今文字不是一盘散沙, 而是一个有共同规律的人类文字系统。（周有光，1996;154）我们可以根据六书的原理解释不同的文化。</a:t>
            </a:r>
            <a:r>
              <a:rPr lang="zh-CN" altLang="en-US" sz="2400" dirty="0">
                <a:solidFill>
                  <a:srgbClr val="00B050"/>
                </a:solidFill>
              </a:rPr>
              <a:t>比如，神秘的玛雅文字就是既有象形，也有会意，也有形声，是一种兼有义形和义音功能的文字，它是象形文字和声音的联合体。</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造字的原理从来没有过时，具有一定的历史适应性，时至今日，“六书”仍然在现实生活中找到其运用的影子。随着中国经济的崛起和政治地位的提高, 中国文字也受到全世界的普遍欢迎, 以象形字为例，已经成为国际上文字装饰的新宠。以象形字为例中国古老的象形文字, 掀去千年面纱, 以其神秘和惊艳的形体结构,引起普遍关注, 在装饰领域焕发出新的活力。（王红波，2006:164）</a:t>
            </a:r>
            <a:endParaRPr lang="zh-CN" altLang="en-US" sz="2400" dirty="0"/>
          </a:p>
        </p:txBody>
      </p:sp>
    </p:spTree>
  </p:cSld>
  <p:clrMapOvr>
    <a:masterClrMapping/>
  </p:clrMapOvr>
</p:sld>
</file>

<file path=ppt/tags/tag1.xml><?xml version="1.0" encoding="utf-8"?>
<p:tagLst xmlns:p="http://schemas.openxmlformats.org/presentationml/2006/main">
  <p:tag name="TABLE_ENDDRAG_ORIGIN_RECT" val="548*259"/>
  <p:tag name="TABLE_ENDDRAG_RECT" val="91*130*548*25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3043</Words>
  <Application>WPS 演示</Application>
  <PresentationFormat>宽屏</PresentationFormat>
  <Paragraphs>105</Paragraphs>
  <Slides>17</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Microsoft YaHei UI</vt:lpstr>
      <vt:lpstr>Corbel</vt:lpstr>
      <vt:lpstr>Tahoma</vt:lpstr>
      <vt:lpstr>Wingdings</vt:lpstr>
      <vt:lpstr>微软雅黑</vt:lpstr>
      <vt:lpstr>Arial Unicode MS</vt:lpstr>
      <vt:lpstr>基础</vt:lpstr>
      <vt:lpstr>8. 汉字的字形与书法</vt:lpstr>
      <vt:lpstr>目录</vt:lpstr>
      <vt:lpstr>8.1 故事缘起</vt:lpstr>
      <vt:lpstr>8.1 故事缘起</vt:lpstr>
      <vt:lpstr>8.2 故事引发的思考 </vt:lpstr>
      <vt:lpstr>8.3 何为六书?</vt:lpstr>
      <vt:lpstr>8.3 何为六书?</vt:lpstr>
      <vt:lpstr>8.3 何为六书?</vt:lpstr>
      <vt:lpstr>8.4 六书的适应性表现在哪些方面？</vt:lpstr>
      <vt:lpstr>8.5 汉字书法的发展历程如何？</vt:lpstr>
      <vt:lpstr>8.5 汉字书法的发展历程如何？</vt:lpstr>
      <vt:lpstr>8.6 汉字书法形成了哪些风格和流派？</vt:lpstr>
      <vt:lpstr>8.6 汉字书法形成了哪些风格和流派？</vt:lpstr>
      <vt:lpstr>8.6 汉字书法形成了哪些风格和流派？</vt:lpstr>
      <vt:lpstr>8.6 汉字书法形成了哪些风格和流派？</vt:lpstr>
      <vt:lpstr>8.7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向阳花y</cp:lastModifiedBy>
  <cp:revision>14</cp:revision>
  <dcterms:created xsi:type="dcterms:W3CDTF">2021-12-20T02:23:00Z</dcterms:created>
  <dcterms:modified xsi:type="dcterms:W3CDTF">2021-12-28T12:50:47Z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C079019C7B7C4720AD45DCE38473D669</vt:lpwstr>
  </property>
  <property fmtid="{D5CDD505-2E9C-101B-9397-08002B2CF9AE}" pid="3" name="KSOProductBuildVer">
    <vt:lpwstr>2052-11.1.0.11194</vt:lpwstr>
  </property>
</Properties>
</file>